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Dosis Light"/>
      <p:regular r:id="rId15"/>
      <p:bold r:id="rId16"/>
    </p:embeddedFont>
    <p:embeddedFont>
      <p:font typeface="Dosis"/>
      <p:regular r:id="rId17"/>
      <p:bold r:id="rId18"/>
    </p:embeddedFont>
    <p:embeddedFont>
      <p:font typeface="Oswald"/>
      <p:regular r:id="rId19"/>
      <p:bold r:id="rId20"/>
    </p:embeddedFont>
    <p:embeddedFont>
      <p:font typeface="Titillium Web Ligh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7.xml"/><Relationship Id="rId22" Type="http://schemas.openxmlformats.org/officeDocument/2006/relationships/font" Target="fonts/TitilliumWebLight-bold.fntdata"/><Relationship Id="rId10" Type="http://schemas.openxmlformats.org/officeDocument/2006/relationships/slide" Target="slides/slide6.xml"/><Relationship Id="rId21" Type="http://schemas.openxmlformats.org/officeDocument/2006/relationships/font" Target="fonts/TitilliumWebLight-regular.fntdata"/><Relationship Id="rId13" Type="http://schemas.openxmlformats.org/officeDocument/2006/relationships/slide" Target="slides/slide9.xml"/><Relationship Id="rId24" Type="http://schemas.openxmlformats.org/officeDocument/2006/relationships/font" Target="fonts/TitilliumWebLight-boldItalic.fntdata"/><Relationship Id="rId12" Type="http://schemas.openxmlformats.org/officeDocument/2006/relationships/slide" Target="slides/slide8.xml"/><Relationship Id="rId23" Type="http://schemas.openxmlformats.org/officeDocument/2006/relationships/font" Target="fonts/TitilliumWeb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DosisLight-regular.fntdata"/><Relationship Id="rId14" Type="http://schemas.openxmlformats.org/officeDocument/2006/relationships/slide" Target="slides/slide10.xml"/><Relationship Id="rId17" Type="http://schemas.openxmlformats.org/officeDocument/2006/relationships/font" Target="fonts/Dosis-regular.fntdata"/><Relationship Id="rId16" Type="http://schemas.openxmlformats.org/officeDocument/2006/relationships/font" Target="fonts/DosisLight-bold.fntdata"/><Relationship Id="rId5" Type="http://schemas.openxmlformats.org/officeDocument/2006/relationships/slide" Target="slides/slide1.xml"/><Relationship Id="rId19" Type="http://schemas.openxmlformats.org/officeDocument/2006/relationships/font" Target="fonts/Oswald-regular.fntdata"/><Relationship Id="rId6" Type="http://schemas.openxmlformats.org/officeDocument/2006/relationships/slide" Target="slides/slide2.xml"/><Relationship Id="rId18" Type="http://schemas.openxmlformats.org/officeDocument/2006/relationships/font" Target="fonts/Dosi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2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5" name="Shape 3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" name="Google Shape;3896;g1edae912c8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7" name="Google Shape;3897;g1edae912c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8" name="Shape 3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9" name="Google Shape;3839;g5a8628bb41_0_4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0" name="Google Shape;3840;g5a8628bb4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4" name="Shape 3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5" name="Google Shape;3845;g5a8628bb41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6" name="Google Shape;3846;g5a8628bb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3" name="Shape 3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4" name="Google Shape;3854;g5a8628bb41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5" name="Google Shape;3855;g5a8628bb4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9" name="Shape 3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" name="Google Shape;3860;g5a8628bb41_0_2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1" name="Google Shape;3861;g5a8628bb4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5" name="Shape 3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6" name="Google Shape;3866;g5a8628bb41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7" name="Google Shape;3867;g5a8628bb4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3" name="Shape 3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4" name="Google Shape;3874;g5a8628bb41_0_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5" name="Google Shape;3875;g5a8628bb4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1" name="Shape 3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2" name="Google Shape;3882;g5a8628bb41_0_3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3" name="Google Shape;3883;g5a8628bb4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8" name="Shape 3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9" name="Google Shape;3889;g5a8628bb41_0_3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0" name="Google Shape;3890;g5a8628bb41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bg>
      <p:bgPr>
        <a:solidFill>
          <a:srgbClr val="003B5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ark">
  <p:cSld name="BLANK_1">
    <p:bg>
      <p:bgPr>
        <a:solidFill>
          <a:srgbClr val="003B55"/>
        </a:solidFill>
      </p:bgPr>
    </p:bg>
    <p:spTree>
      <p:nvGrpSpPr>
        <p:cNvPr id="3230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05" name="Google Shape;3505;p11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80BFB7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BLANK_1_1">
    <p:bg>
      <p:bgPr>
        <a:solidFill>
          <a:srgbClr val="1D1D1B"/>
        </a:solidFill>
      </p:bgPr>
    </p:bg>
    <p:spTree>
      <p:nvGrpSpPr>
        <p:cNvPr id="3506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7828607" y="28698"/>
            <a:ext cx="1286904" cy="5086302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28739" y="28698"/>
            <a:ext cx="1286904" cy="5086302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31" name="Google Shape;3831;p12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/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28" name="Google Shape;528;p3"/>
          <p:cNvSpPr txBox="1"/>
          <p:nvPr>
            <p:ph idx="1" type="subTitle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rgbClr val="80BF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9pPr>
          </a:lstStyle>
          <a:p/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bg>
      <p:bgPr>
        <a:solidFill>
          <a:srgbClr val="0B87A1"/>
        </a:solidFill>
      </p:bgPr>
    </p:bg>
    <p:spTree>
      <p:nvGrpSpPr>
        <p:cNvPr id="1044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/>
          <p:nvPr>
            <p:ph idx="1" type="body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i="1" sz="3000">
                <a:solidFill>
                  <a:srgbClr val="FFFFFF"/>
                </a:solidFill>
              </a:defRPr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2pPr>
            <a:lvl3pPr indent="-419100" lvl="2" marL="1371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3pPr>
            <a:lvl4pPr indent="-419100" lvl="3" marL="1828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4pPr>
            <a:lvl5pPr indent="-419100" lvl="4" marL="2286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5pPr>
            <a:lvl6pPr indent="-419100" lvl="5" marL="2743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6pPr>
            <a:lvl7pPr indent="-419100" lvl="6" marL="3200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i="1" sz="3000">
                <a:solidFill>
                  <a:srgbClr val="FFFFFF"/>
                </a:solidFill>
              </a:defRPr>
            </a:lvl7pPr>
            <a:lvl8pPr indent="-419100" lvl="7" marL="3657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i="1" sz="3000">
                <a:solidFill>
                  <a:srgbClr val="FFFFFF"/>
                </a:solidFill>
              </a:defRPr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i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46" name="Google Shape;1046;p4"/>
          <p:cNvSpPr txBox="1"/>
          <p:nvPr/>
        </p:nvSpPr>
        <p:spPr>
          <a:xfrm>
            <a:off x="659925" y="414075"/>
            <a:ext cx="7524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rgbClr val="D3EBD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047" name="Google Shape;1047;p4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048" name="Google Shape;1048;p4"/>
            <p:cNvSpPr/>
            <p:nvPr/>
          </p:nvSpPr>
          <p:spPr>
            <a:xfrm>
              <a:off x="8362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4"/>
            <p:cNvSpPr/>
            <p:nvPr/>
          </p:nvSpPr>
          <p:spPr>
            <a:xfrm>
              <a:off x="8362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9867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11372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8" name="Google Shape;1128;p4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1129" name="Google Shape;1129;p4"/>
            <p:cNvSpPr/>
            <p:nvPr/>
          </p:nvSpPr>
          <p:spPr>
            <a:xfrm>
              <a:off x="9867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4"/>
            <p:cNvSpPr/>
            <p:nvPr/>
          </p:nvSpPr>
          <p:spPr>
            <a:xfrm>
              <a:off x="9867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11372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2877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4382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5887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7392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88975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20402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1907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3413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642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324435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8" name="Google Shape;1248;p4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1249" name="Google Shape;1249;p4"/>
            <p:cNvSpPr/>
            <p:nvPr/>
          </p:nvSpPr>
          <p:spPr>
            <a:xfrm>
              <a:off x="15887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4"/>
            <p:cNvSpPr/>
            <p:nvPr/>
          </p:nvSpPr>
          <p:spPr>
            <a:xfrm>
              <a:off x="15887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7392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88975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20402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190775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34130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4918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642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792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94332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3093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24435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394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545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58" name="Google Shape;1458;p4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1459" name="Google Shape;1459;p4"/>
            <p:cNvSpPr/>
            <p:nvPr/>
          </p:nvSpPr>
          <p:spPr>
            <a:xfrm>
              <a:off x="12877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0" name="Google Shape;1460;p4"/>
            <p:cNvSpPr/>
            <p:nvPr/>
          </p:nvSpPr>
          <p:spPr>
            <a:xfrm>
              <a:off x="12877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4382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5887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7392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88975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20402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1907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3413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49180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642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792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94332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3093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394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545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62" name="Google Shape;1562;p4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1563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/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565" name="Google Shape;1565;p5"/>
          <p:cNvSpPr txBox="1"/>
          <p:nvPr>
            <p:ph idx="1" type="body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0" name="Google Shape;1840;p5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84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/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43" name="Google Shape;1843;p6"/>
          <p:cNvSpPr txBox="1"/>
          <p:nvPr>
            <p:ph idx="1" type="body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844" name="Google Shape;1844;p6"/>
          <p:cNvSpPr txBox="1"/>
          <p:nvPr>
            <p:ph idx="2" type="body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grpSp>
        <p:nvGrpSpPr>
          <p:cNvPr id="1845" name="Google Shape;1845;p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19" name="Google Shape;2119;p6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2120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/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122" name="Google Shape;2122;p7"/>
          <p:cNvSpPr txBox="1"/>
          <p:nvPr>
            <p:ph idx="1" type="body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123" name="Google Shape;2123;p7"/>
          <p:cNvSpPr txBox="1"/>
          <p:nvPr>
            <p:ph idx="2" type="body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124" name="Google Shape;2124;p7"/>
          <p:cNvSpPr txBox="1"/>
          <p:nvPr>
            <p:ph idx="3" type="body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grpSp>
        <p:nvGrpSpPr>
          <p:cNvPr id="2125" name="Google Shape;2125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6" name="Google Shape;2126;p7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83" name="Google Shape;2183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4" name="Google Shape;2184;p7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46" name="Google Shape;2246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7" name="Google Shape;2247;p7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48" name="Google Shape;2348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49" name="Google Shape;2349;p7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0" name="Google Shape;2350;p7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99" name="Google Shape;2399;p7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00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/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grpSp>
        <p:nvGrpSpPr>
          <p:cNvPr id="2402" name="Google Shape;2402;p8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3" name="Google Shape;2403;p8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60" name="Google Shape;2460;p8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1" name="Google Shape;2461;p8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23" name="Google Shape;2523;p8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4" name="Google Shape;2524;p8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25" name="Google Shape;2625;p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6" name="Google Shape;2626;p8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76" name="Google Shape;2676;p8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677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/>
          <p:nvPr>
            <p:ph idx="1" type="body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grpSp>
        <p:nvGrpSpPr>
          <p:cNvPr id="2679" name="Google Shape;2679;p9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680" name="Google Shape;2680;p9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1" name="Google Shape;2681;p9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37" name="Google Shape;2737;p9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738" name="Google Shape;2738;p9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00" name="Google Shape;2800;p9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801" name="Google Shape;2801;p9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02" name="Google Shape;2902;p9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903" name="Google Shape;2903;p9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53" name="Google Shape;2953;p9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954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Google Shape;2955;p10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6" name="Google Shape;2956;p10"/>
            <p:cNvSpPr/>
            <p:nvPr/>
          </p:nvSpPr>
          <p:spPr>
            <a:xfrm>
              <a:off x="5307800" y="2381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7" name="Google Shape;2957;p10"/>
            <p:cNvSpPr/>
            <p:nvPr/>
          </p:nvSpPr>
          <p:spPr>
            <a:xfrm>
              <a:off x="5307800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6896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8401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11411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7432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8937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1947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4957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9473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3988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40008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4524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6029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9039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3554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4583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13" name="Google Shape;3013;p10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4" name="Google Shape;3014;p10"/>
            <p:cNvSpPr/>
            <p:nvPr/>
          </p:nvSpPr>
          <p:spPr>
            <a:xfrm>
              <a:off x="54583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5" name="Google Shape;3015;p10"/>
            <p:cNvSpPr/>
            <p:nvPr/>
          </p:nvSpPr>
          <p:spPr>
            <a:xfrm>
              <a:off x="54583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60882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7593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9098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6060375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2108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51190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76" name="Google Shape;3076;p10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7" name="Google Shape;3077;p10"/>
            <p:cNvSpPr/>
            <p:nvPr/>
          </p:nvSpPr>
          <p:spPr>
            <a:xfrm>
              <a:off x="57593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8" name="Google Shape;3078;p10"/>
            <p:cNvSpPr/>
            <p:nvPr/>
          </p:nvSpPr>
          <p:spPr>
            <a:xfrm>
              <a:off x="57593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9098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60603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4422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210875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5493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3019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361375" y="3886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53912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9906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12917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59270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20442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3452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7968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30978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24832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5493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6998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8503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41514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3019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75345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5054450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204975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51190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12917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52049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66240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26462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78" name="Google Shape;3178;p10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79" name="Google Shape;3179;p10"/>
            <p:cNvSpPr/>
            <p:nvPr/>
          </p:nvSpPr>
          <p:spPr>
            <a:xfrm>
              <a:off x="560882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0" name="Google Shape;3180;p10"/>
            <p:cNvSpPr/>
            <p:nvPr/>
          </p:nvSpPr>
          <p:spPr>
            <a:xfrm>
              <a:off x="560882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7968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759350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7432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9473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30978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8503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4524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505445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909850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53912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9906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1592700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21947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4957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33988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415140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6029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7534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53554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60603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3886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8401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11411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8937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20442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4000875"/>
              <a:ext cx="121400" cy="121425"/>
            </a:xfrm>
            <a:custGeom>
              <a:rect b="b" l="l" r="r" t="t"/>
              <a:pathLst>
                <a:path extrusionOk="0" h="4857" w="4856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210875" y="2381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6896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23452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324832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699875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361375" y="1442200"/>
              <a:ext cx="121425" cy="121400"/>
            </a:xfrm>
            <a:custGeom>
              <a:rect b="b" l="l" r="r" t="t"/>
              <a:pathLst>
                <a:path extrusionOk="0" h="4856" w="4857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2646275"/>
              <a:ext cx="121425" cy="121425"/>
            </a:xfrm>
            <a:custGeom>
              <a:rect b="b" l="l" r="r" t="t"/>
              <a:pathLst>
                <a:path extrusionOk="0" h="4857" w="4857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662400" y="4903950"/>
              <a:ext cx="121400" cy="121400"/>
            </a:xfrm>
            <a:custGeom>
              <a:rect b="b" l="l" r="r" t="t"/>
              <a:pathLst>
                <a:path extrusionOk="0" h="4856" w="4856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29" name="Google Shape;3229;p10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5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/>
          <p:nvPr>
            <p:ph type="ctrTitle"/>
          </p:nvPr>
        </p:nvSpPr>
        <p:spPr>
          <a:xfrm>
            <a:off x="96150" y="634850"/>
            <a:ext cx="7410600" cy="32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Creating Custom Collections - </a:t>
            </a:r>
            <a:br>
              <a:rPr lang="en" sz="6000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Advanced</a:t>
            </a:r>
            <a:r>
              <a:rPr lang="en" sz="6000">
                <a:solidFill>
                  <a:srgbClr val="FFFFFF"/>
                </a:solidFill>
              </a:rPr>
              <a:t> Users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3837" name="Google Shape;3837;p13"/>
          <p:cNvSpPr txBox="1"/>
          <p:nvPr/>
        </p:nvSpPr>
        <p:spPr>
          <a:xfrm>
            <a:off x="1019100" y="3897050"/>
            <a:ext cx="5564700" cy="77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Understanding Twig Calls</a:t>
            </a:r>
            <a:endParaRPr sz="36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8" name="Shape 3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2"/>
          <p:cNvSpPr txBox="1"/>
          <p:nvPr/>
        </p:nvSpPr>
        <p:spPr>
          <a:xfrm rot="128">
            <a:off x="1155100" y="1161126"/>
            <a:ext cx="8039100" cy="3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B7B7B7"/>
                </a:solidFill>
                <a:latin typeface="Dosis"/>
                <a:ea typeface="Dosis"/>
                <a:cs typeface="Dosis"/>
                <a:sym typeface="Dosis"/>
              </a:rPr>
              <a:t>Website: </a:t>
            </a:r>
            <a:r>
              <a:rPr b="1" lang="en" sz="2000">
                <a:solidFill>
                  <a:srgbClr val="81D1EC"/>
                </a:solidFill>
                <a:latin typeface="Dosis"/>
                <a:ea typeface="Dosis"/>
                <a:cs typeface="Dosis"/>
                <a:sym typeface="Dosis"/>
              </a:rPr>
              <a:t>Help.AdventistChurchConnect.com</a:t>
            </a:r>
            <a:endParaRPr b="1" sz="2000">
              <a:solidFill>
                <a:srgbClr val="81D1EC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7B7B7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B7B7B7"/>
                </a:solidFill>
                <a:latin typeface="Dosis"/>
                <a:ea typeface="Dosis"/>
                <a:cs typeface="Dosis"/>
                <a:sym typeface="Dosis"/>
              </a:rPr>
              <a:t>     Ticket:  </a:t>
            </a:r>
            <a:r>
              <a:rPr b="1" lang="en" sz="2000">
                <a:solidFill>
                  <a:srgbClr val="8BC34A"/>
                </a:solidFill>
                <a:latin typeface="Dosis"/>
                <a:ea typeface="Dosis"/>
                <a:cs typeface="Dosis"/>
                <a:sym typeface="Dosis"/>
              </a:rPr>
              <a:t>Ticket.AdventistChurchConnect.com</a:t>
            </a:r>
            <a:endParaRPr b="1" sz="2000">
              <a:solidFill>
                <a:srgbClr val="8BC34A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7B7B7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B7B7B7"/>
                </a:solidFill>
                <a:latin typeface="Dosis"/>
                <a:ea typeface="Dosis"/>
                <a:cs typeface="Dosis"/>
                <a:sym typeface="Dosis"/>
              </a:rPr>
              <a:t>          Email:  </a:t>
            </a:r>
            <a:r>
              <a:rPr b="1" lang="en" sz="2000">
                <a:solidFill>
                  <a:srgbClr val="CDDC39"/>
                </a:solidFill>
                <a:latin typeface="Dosis"/>
                <a:ea typeface="Dosis"/>
                <a:cs typeface="Dosis"/>
                <a:sym typeface="Dosis"/>
              </a:rPr>
              <a:t>Support@AdventistChurchConnect.com</a:t>
            </a:r>
            <a:endParaRPr b="1" sz="2000">
              <a:solidFill>
                <a:srgbClr val="CDDC39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7B7B7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B7B7B7"/>
                </a:solidFill>
                <a:latin typeface="Dosis"/>
                <a:ea typeface="Dosis"/>
                <a:cs typeface="Dosis"/>
                <a:sym typeface="Dosis"/>
              </a:rPr>
              <a:t>               Phone:  </a:t>
            </a:r>
            <a:r>
              <a:rPr b="1" lang="en" sz="2000">
                <a:solidFill>
                  <a:srgbClr val="FFC107"/>
                </a:solidFill>
                <a:latin typeface="Dosis"/>
                <a:ea typeface="Dosis"/>
                <a:cs typeface="Dosis"/>
                <a:sym typeface="Dosis"/>
              </a:rPr>
              <a:t>877-518-0819</a:t>
            </a:r>
            <a:endParaRPr b="1" sz="2000">
              <a:solidFill>
                <a:srgbClr val="FFC107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7B7B7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B7B7B7"/>
                </a:solidFill>
                <a:latin typeface="Dosis"/>
                <a:ea typeface="Dosis"/>
                <a:cs typeface="Dosis"/>
                <a:sym typeface="Dosis"/>
              </a:rPr>
              <a:t>                    Facebook:  </a:t>
            </a:r>
            <a:r>
              <a:rPr b="1" lang="en" sz="2000">
                <a:solidFill>
                  <a:srgbClr val="FF9800"/>
                </a:solidFill>
                <a:latin typeface="Dosis"/>
                <a:ea typeface="Dosis"/>
                <a:cs typeface="Dosis"/>
                <a:sym typeface="Dosis"/>
              </a:rPr>
              <a:t>facebook.com/achurchconnect</a:t>
            </a:r>
            <a:endParaRPr b="1" sz="2000">
              <a:solidFill>
                <a:srgbClr val="FF9800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7B7B7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B7B7B7"/>
                </a:solidFill>
                <a:latin typeface="Dosis"/>
                <a:ea typeface="Dosis"/>
                <a:cs typeface="Dosis"/>
                <a:sym typeface="Dosis"/>
              </a:rPr>
              <a:t>                         Twitter:  </a:t>
            </a:r>
            <a:r>
              <a:rPr b="1" lang="en" sz="2000">
                <a:solidFill>
                  <a:srgbClr val="FF5722"/>
                </a:solidFill>
                <a:latin typeface="Dosis"/>
                <a:ea typeface="Dosis"/>
                <a:cs typeface="Dosis"/>
                <a:sym typeface="Dosis"/>
              </a:rPr>
              <a:t>twitter.com/achurchconnect</a:t>
            </a:r>
            <a:endParaRPr b="1" sz="1200">
              <a:solidFill>
                <a:srgbClr val="B7B7B7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900" name="Google Shape;3900;p22"/>
          <p:cNvSpPr txBox="1"/>
          <p:nvPr/>
        </p:nvSpPr>
        <p:spPr>
          <a:xfrm>
            <a:off x="1155088" y="454225"/>
            <a:ext cx="51240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B4A7D6"/>
                </a:solidFill>
                <a:latin typeface="Oswald"/>
                <a:ea typeface="Oswald"/>
                <a:cs typeface="Oswald"/>
                <a:sym typeface="Oswald"/>
              </a:rPr>
              <a:t>   </a:t>
            </a:r>
            <a:r>
              <a:rPr b="1" lang="en" sz="3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Get Help</a:t>
            </a:r>
            <a:endParaRPr b="1" sz="30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3901" name="Google Shape;3901;p22"/>
          <p:cNvGrpSpPr/>
          <p:nvPr/>
        </p:nvGrpSpPr>
        <p:grpSpPr>
          <a:xfrm>
            <a:off x="1043545" y="640207"/>
            <a:ext cx="392956" cy="376940"/>
            <a:chOff x="5241175" y="4959100"/>
            <a:chExt cx="539775" cy="517775"/>
          </a:xfrm>
        </p:grpSpPr>
        <p:sp>
          <p:nvSpPr>
            <p:cNvPr id="3902" name="Google Shape;3902;p22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3" name="Google Shape;3903;p22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4" name="Google Shape;3904;p22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5" name="Google Shape;3905;p22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6" name="Google Shape;3906;p22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7" name="Google Shape;3907;p22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08" name="Google Shape;3908;p22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Need Help</a:t>
            </a:r>
            <a:r>
              <a:rPr lang="en" sz="2800"/>
              <a:t>? Contact Us!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1" name="Shape 3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2" name="Google Shape;3842;p14"/>
          <p:cNvSpPr txBox="1"/>
          <p:nvPr/>
        </p:nvSpPr>
        <p:spPr>
          <a:xfrm>
            <a:off x="311700" y="1017725"/>
            <a:ext cx="7352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Twig is a modern template engine for PHP that acts as a go-between for the theme files, the information you add to each page of your website, and to the collections. 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Twig is a programming language that takes the template and using twig calls it pulles in the content and displays the completed page for your visitors.</a:t>
            </a:r>
            <a:endParaRPr sz="2200">
              <a:solidFill>
                <a:schemeClr val="dk2"/>
              </a:solidFill>
            </a:endParaRPr>
          </a:p>
        </p:txBody>
      </p:sp>
      <p:sp>
        <p:nvSpPr>
          <p:cNvPr id="3843" name="Google Shape;3843;p1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What is Twig?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7" name="Shape 3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8" name="Google Shape;3848;p15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Twig Syntax Explained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49" name="Google Shape;3849;p15"/>
          <p:cNvSpPr txBox="1"/>
          <p:nvPr/>
        </p:nvSpPr>
        <p:spPr>
          <a:xfrm>
            <a:off x="311700" y="1393400"/>
            <a:ext cx="3999900" cy="26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95959"/>
                </a:solidFill>
              </a:rPr>
              <a:t>Program logic: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Loops or Looping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Conditionals Ex: If Else Statements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Variable Assignment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95959"/>
                </a:solidFill>
              </a:rPr>
              <a:t>Operators: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in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is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Math (+ - / % // * ** )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Logic (and or not ) ect….</a:t>
            </a:r>
            <a:endParaRPr>
              <a:solidFill>
                <a:srgbClr val="595959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>
                <a:solidFill>
                  <a:srgbClr val="595959"/>
                </a:solidFill>
              </a:rPr>
              <a:t>Comparisons ( ==, !=, &lt;, &gt;, &lt;=, &gt;=, === )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50" name="Google Shape;3850;p15"/>
          <p:cNvSpPr txBox="1"/>
          <p:nvPr/>
        </p:nvSpPr>
        <p:spPr>
          <a:xfrm>
            <a:off x="4460425" y="1393400"/>
            <a:ext cx="3999900" cy="26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95959"/>
                </a:solidFill>
              </a:rPr>
              <a:t>D</a:t>
            </a:r>
            <a:r>
              <a:rPr lang="en">
                <a:solidFill>
                  <a:srgbClr val="595959"/>
                </a:solidFill>
              </a:rPr>
              <a:t>isplay </a:t>
            </a:r>
            <a:r>
              <a:rPr b="1" lang="en">
                <a:solidFill>
                  <a:srgbClr val="595959"/>
                </a:solidFill>
              </a:rPr>
              <a:t>dynamic</a:t>
            </a:r>
            <a:r>
              <a:rPr lang="en">
                <a:solidFill>
                  <a:srgbClr val="595959"/>
                </a:solidFill>
              </a:rPr>
              <a:t> content on the page.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Example: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set parent-name = “Cody Moser”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{{ parent-name }}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Output: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Cody Moser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51" name="Google Shape;3851;p15"/>
          <p:cNvSpPr txBox="1"/>
          <p:nvPr/>
        </p:nvSpPr>
        <p:spPr>
          <a:xfrm>
            <a:off x="334525" y="906975"/>
            <a:ext cx="3999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Expressions    </a:t>
            </a:r>
            <a:r>
              <a:rPr lang="en" sz="2400">
                <a:solidFill>
                  <a:srgbClr val="595959"/>
                </a:solidFill>
              </a:rPr>
              <a:t>{% ……. %}</a:t>
            </a:r>
            <a:endParaRPr sz="2400"/>
          </a:p>
        </p:txBody>
      </p:sp>
      <p:sp>
        <p:nvSpPr>
          <p:cNvPr id="3852" name="Google Shape;3852;p15"/>
          <p:cNvSpPr txBox="1"/>
          <p:nvPr/>
        </p:nvSpPr>
        <p:spPr>
          <a:xfrm>
            <a:off x="4460425" y="906975"/>
            <a:ext cx="3999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Variables    </a:t>
            </a:r>
            <a:r>
              <a:rPr lang="en" sz="2400">
                <a:solidFill>
                  <a:srgbClr val="595959"/>
                </a:solidFill>
              </a:rPr>
              <a:t>{{ ……. }}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6" name="Shape 3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7" name="Google Shape;3857;p16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Example Data from a Membership </a:t>
            </a:r>
            <a:r>
              <a:rPr lang="en" sz="2800"/>
              <a:t>C</a:t>
            </a:r>
            <a:r>
              <a:rPr lang="en" sz="2800">
                <a:solidFill>
                  <a:srgbClr val="000000"/>
                </a:solidFill>
              </a:rPr>
              <a:t>ollection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58" name="Google Shape;3858;p16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Membership</a:t>
            </a:r>
            <a:endParaRPr sz="1800">
              <a:solidFill>
                <a:srgbClr val="595959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Entry 1	Name: </a:t>
            </a:r>
            <a:br>
              <a:rPr lang="en" sz="1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			First: Cody</a:t>
            </a:r>
            <a:br>
              <a:rPr lang="en" sz="1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			Last: Moser </a:t>
            </a:r>
            <a:endParaRPr sz="1800">
              <a:solidFill>
                <a:srgbClr val="595959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Entry 2	Name:</a:t>
            </a:r>
            <a:br>
              <a:rPr lang="en" sz="1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			First: Lonny</a:t>
            </a:r>
            <a:br>
              <a:rPr lang="en" sz="1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			</a:t>
            </a:r>
            <a:r>
              <a:rPr lang="en" sz="1800">
                <a:solidFill>
                  <a:srgbClr val="595959"/>
                </a:solidFill>
              </a:rPr>
              <a:t>L</a:t>
            </a:r>
            <a:r>
              <a:rPr lang="en" sz="1800">
                <a:solidFill>
                  <a:srgbClr val="595959"/>
                </a:solidFill>
              </a:rPr>
              <a:t>ast: Nelson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2" name="Shape 3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3" name="Google Shape;3863;p17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G</a:t>
            </a:r>
            <a:r>
              <a:rPr lang="en" sz="2800">
                <a:solidFill>
                  <a:srgbClr val="000000"/>
                </a:solidFill>
              </a:rPr>
              <a:t>et Data From Your Collection O</a:t>
            </a:r>
            <a:r>
              <a:rPr lang="en" sz="2800"/>
              <a:t>nto Your Page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64" name="Google Shape;3864;p17"/>
          <p:cNvSpPr txBox="1"/>
          <p:nvPr/>
        </p:nvSpPr>
        <p:spPr>
          <a:xfrm>
            <a:off x="311700" y="1152475"/>
            <a:ext cx="8557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{% set membership = su.collection(“membership”).sort(“name”) %}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595959"/>
                </a:solidFill>
              </a:rPr>
              <a:t>                    set:</a:t>
            </a:r>
            <a:r>
              <a:rPr lang="en" sz="1800">
                <a:solidFill>
                  <a:srgbClr val="595959"/>
                </a:solidFill>
              </a:rPr>
              <a:t>    makes a new variable called </a:t>
            </a:r>
            <a:r>
              <a:rPr b="1" lang="en" sz="2000">
                <a:solidFill>
                  <a:srgbClr val="595959"/>
                </a:solidFill>
              </a:rPr>
              <a:t>membership</a:t>
            </a:r>
            <a:br>
              <a:rPr lang="en" sz="1800">
                <a:solidFill>
                  <a:srgbClr val="595959"/>
                </a:solidFill>
              </a:rPr>
            </a:br>
            <a:r>
              <a:rPr b="1" lang="en" sz="2000">
                <a:solidFill>
                  <a:srgbClr val="595959"/>
                </a:solidFill>
              </a:rPr>
              <a:t>                       =:</a:t>
            </a:r>
            <a:r>
              <a:rPr lang="en" sz="1800">
                <a:solidFill>
                  <a:srgbClr val="595959"/>
                </a:solidFill>
              </a:rPr>
              <a:t>    equal to</a:t>
            </a:r>
            <a:br>
              <a:rPr lang="en" sz="1800">
                <a:solidFill>
                  <a:srgbClr val="595959"/>
                </a:solidFill>
              </a:rPr>
            </a:br>
            <a:r>
              <a:rPr b="1" lang="en" sz="1800">
                <a:solidFill>
                  <a:srgbClr val="595959"/>
                </a:solidFill>
              </a:rPr>
              <a:t> </a:t>
            </a:r>
            <a:r>
              <a:rPr b="1" lang="en" sz="2000">
                <a:solidFill>
                  <a:srgbClr val="595959"/>
                </a:solidFill>
              </a:rPr>
              <a:t>su.collection():</a:t>
            </a:r>
            <a:r>
              <a:rPr lang="en" sz="1800">
                <a:solidFill>
                  <a:srgbClr val="595959"/>
                </a:solidFill>
              </a:rPr>
              <a:t>    look for this collection I have created</a:t>
            </a:r>
            <a:br>
              <a:rPr lang="en" sz="1800">
                <a:solidFill>
                  <a:srgbClr val="595959"/>
                </a:solidFill>
              </a:rPr>
            </a:br>
            <a:r>
              <a:rPr b="1" lang="en" sz="2000">
                <a:solidFill>
                  <a:srgbClr val="595959"/>
                </a:solidFill>
              </a:rPr>
              <a:t>“membership”:</a:t>
            </a:r>
            <a:r>
              <a:rPr lang="en" sz="1800">
                <a:solidFill>
                  <a:srgbClr val="595959"/>
                </a:solidFill>
              </a:rPr>
              <a:t>    the name of the collection I have created</a:t>
            </a:r>
            <a:br>
              <a:rPr lang="en" sz="1800">
                <a:solidFill>
                  <a:srgbClr val="595959"/>
                </a:solidFill>
              </a:rPr>
            </a:br>
            <a:r>
              <a:rPr b="1" lang="en" sz="2000">
                <a:solidFill>
                  <a:srgbClr val="595959"/>
                </a:solidFill>
              </a:rPr>
              <a:t>  .sort(“name”):</a:t>
            </a:r>
            <a:r>
              <a:rPr lang="en" sz="1800">
                <a:solidFill>
                  <a:srgbClr val="595959"/>
                </a:solidFill>
              </a:rPr>
              <a:t>    sort</a:t>
            </a:r>
            <a:r>
              <a:rPr b="1" lang="en" sz="1800">
                <a:solidFill>
                  <a:srgbClr val="595959"/>
                </a:solidFill>
              </a:rPr>
              <a:t> </a:t>
            </a:r>
            <a:r>
              <a:rPr lang="en" sz="1800">
                <a:solidFill>
                  <a:srgbClr val="595959"/>
                </a:solidFill>
              </a:rPr>
              <a:t>this collection based off the “name</a:t>
            </a:r>
            <a:r>
              <a:rPr b="1" lang="en" sz="1800">
                <a:solidFill>
                  <a:srgbClr val="595959"/>
                </a:solidFill>
              </a:rPr>
              <a:t>” </a:t>
            </a:r>
            <a:r>
              <a:rPr lang="en" sz="1800">
                <a:solidFill>
                  <a:srgbClr val="595959"/>
                </a:solidFill>
              </a:rPr>
              <a:t>field</a:t>
            </a:r>
            <a:br>
              <a:rPr lang="en" sz="1800">
                <a:solidFill>
                  <a:srgbClr val="595959"/>
                </a:solidFill>
              </a:rPr>
            </a:br>
            <a:r>
              <a:rPr lang="en" sz="2000">
                <a:solidFill>
                  <a:srgbClr val="595959"/>
                </a:solidFill>
              </a:rPr>
              <a:t>			       </a:t>
            </a:r>
            <a:r>
              <a:rPr lang="en" sz="1800">
                <a:solidFill>
                  <a:srgbClr val="595959"/>
                </a:solidFill>
              </a:rPr>
              <a:t>    alphabetically in descending order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8" name="Shape 3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9" name="Google Shape;3869;p18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Functions: For Loops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70" name="Google Shape;3870;p18"/>
          <p:cNvSpPr txBox="1"/>
          <p:nvPr/>
        </p:nvSpPr>
        <p:spPr>
          <a:xfrm>
            <a:off x="311700" y="1152475"/>
            <a:ext cx="3768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rgbClr val="595959"/>
                </a:solidFill>
              </a:rPr>
            </a:b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Format: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for member in membership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…..content here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endfor %}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Note:</a:t>
            </a:r>
            <a:r>
              <a:rPr lang="en">
                <a:solidFill>
                  <a:srgbClr val="595959"/>
                </a:solidFill>
              </a:rPr>
              <a:t> All content must be in your for loop to get anything back or it will error. The exception is the details page.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71" name="Google Shape;3871;p18"/>
          <p:cNvSpPr txBox="1"/>
          <p:nvPr/>
        </p:nvSpPr>
        <p:spPr>
          <a:xfrm>
            <a:off x="4373275" y="1152487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br>
              <a:rPr lang="en">
                <a:solidFill>
                  <a:srgbClr val="595959"/>
                </a:solidFill>
              </a:rPr>
            </a:b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Example: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for member in membership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&lt;h1</a:t>
            </a:r>
            <a:r>
              <a:rPr lang="en">
                <a:solidFill>
                  <a:srgbClr val="595959"/>
                </a:solidFill>
              </a:rPr>
              <a:t>&gt;</a:t>
            </a:r>
            <a:r>
              <a:rPr lang="en">
                <a:solidFill>
                  <a:srgbClr val="595959"/>
                </a:solidFill>
              </a:rPr>
              <a:t>{{ member.name.first }}</a:t>
            </a:r>
            <a:r>
              <a:rPr lang="en">
                <a:solidFill>
                  <a:srgbClr val="595959"/>
                </a:solidFill>
              </a:rPr>
              <a:t>&lt;/h1&gt;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endfor %}</a:t>
            </a:r>
            <a:br>
              <a:rPr lang="en">
                <a:solidFill>
                  <a:srgbClr val="595959"/>
                </a:solidFill>
              </a:rPr>
            </a:br>
            <a:br>
              <a:rPr lang="en">
                <a:solidFill>
                  <a:srgbClr val="595959"/>
                </a:solidFill>
              </a:rPr>
            </a:b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Output:</a:t>
            </a:r>
            <a:br>
              <a:rPr b="1" lang="en">
                <a:solidFill>
                  <a:srgbClr val="595959"/>
                </a:solidFill>
              </a:rPr>
            </a:br>
            <a:r>
              <a:rPr lang="en" sz="3000">
                <a:solidFill>
                  <a:srgbClr val="595959"/>
                </a:solidFill>
              </a:rPr>
              <a:t>Cody</a:t>
            </a:r>
            <a:r>
              <a:rPr lang="en" sz="3000">
                <a:solidFill>
                  <a:srgbClr val="595959"/>
                </a:solidFill>
              </a:rPr>
              <a:t> Moser</a:t>
            </a:r>
            <a:br>
              <a:rPr lang="en" sz="3000">
                <a:solidFill>
                  <a:srgbClr val="595959"/>
                </a:solidFill>
              </a:rPr>
            </a:br>
            <a:r>
              <a:rPr lang="en" sz="3000">
                <a:solidFill>
                  <a:srgbClr val="595959"/>
                </a:solidFill>
              </a:rPr>
              <a:t>Lonny Nelson</a:t>
            </a:r>
            <a:endParaRPr sz="3000">
              <a:solidFill>
                <a:srgbClr val="595959"/>
              </a:solidFill>
            </a:endParaRPr>
          </a:p>
        </p:txBody>
      </p:sp>
      <p:sp>
        <p:nvSpPr>
          <p:cNvPr id="3872" name="Google Shape;3872;p18"/>
          <p:cNvSpPr txBox="1"/>
          <p:nvPr/>
        </p:nvSpPr>
        <p:spPr>
          <a:xfrm>
            <a:off x="309968" y="1076501"/>
            <a:ext cx="7065900" cy="6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595959"/>
                </a:solidFill>
              </a:rPr>
              <a:t>Loops through each entry in your collection you have called Membership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6" name="Shape 3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7" name="Google Shape;3877;p19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Functions: If Else and Elseif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78" name="Google Shape;3878;p19"/>
          <p:cNvSpPr txBox="1"/>
          <p:nvPr/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br>
              <a:rPr lang="en">
                <a:solidFill>
                  <a:srgbClr val="595959"/>
                </a:solidFill>
              </a:rPr>
            </a:b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Format: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if condition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…...content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(optional: ) {% elseif condition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(optional:) {% else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…... default content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endif %}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79" name="Google Shape;3879;p19"/>
          <p:cNvSpPr txBox="1"/>
          <p:nvPr/>
        </p:nvSpPr>
        <p:spPr>
          <a:xfrm>
            <a:off x="3372025" y="1152475"/>
            <a:ext cx="4451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rgbClr val="595959"/>
                </a:solidFill>
              </a:rPr>
            </a:b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Example: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if member.name === “Lonny Nelson”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&lt;h1&gt; This is: {{ member.name }} &lt;/h1&gt;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{% elseif  member.name === “John Doe”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&lt;h1&gt;This is: {{ member.name }} &lt;/h1&gt;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{% else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&lt;h1&gt;My name is {{ member.name }}&lt;/h1&gt;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endif %}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Output: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This is: Lonny Nelson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80" name="Google Shape;3880;p19"/>
          <p:cNvSpPr txBox="1"/>
          <p:nvPr/>
        </p:nvSpPr>
        <p:spPr>
          <a:xfrm>
            <a:off x="310600" y="1147525"/>
            <a:ext cx="66288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595959"/>
                </a:solidFill>
              </a:rPr>
              <a:t>Checks a condition you set is true and if it is then does this otherwise do that.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4" name="Shape 3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5" name="Google Shape;3885;p20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Functions: Setting Custom Variable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86" name="Google Shape;3886;p20"/>
          <p:cNvSpPr txBox="1"/>
          <p:nvPr/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95959"/>
                </a:solidFill>
              </a:rPr>
              <a:t>This will allow you to set custom variables or set your collection equal to a variable name you choose.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Format:</a:t>
            </a:r>
            <a:br>
              <a:rPr b="1"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set varName = %}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87" name="Google Shape;3887;p20"/>
          <p:cNvSpPr txBox="1"/>
          <p:nvPr/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Example: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set parent-name = “Cody Moser”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&lt;h1&gt;{{ parent-name }}&lt;/h1&gt;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Output:</a:t>
            </a:r>
            <a:br>
              <a:rPr b="1"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Cody Moser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1" name="Shape 3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" name="Google Shape;3892;p21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Adding a Details Page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3893" name="Google Shape;3893;p21"/>
          <p:cNvSpPr txBox="1"/>
          <p:nvPr/>
        </p:nvSpPr>
        <p:spPr>
          <a:xfrm>
            <a:off x="311700" y="1152475"/>
            <a:ext cx="4477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List tab</a:t>
            </a:r>
            <a:br>
              <a:rPr b="1"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Details Page automatically creates a page and sends the information about the linked entry to a page of its own.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In the list tab</a:t>
            </a:r>
            <a:br>
              <a:rPr b="1"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&lt;a href='{{su.page.urlForCollectionItem(</a:t>
            </a:r>
            <a:r>
              <a:rPr lang="en">
                <a:solidFill>
                  <a:srgbClr val="595959"/>
                </a:solidFill>
              </a:rPr>
              <a:t>member</a:t>
            </a:r>
            <a:r>
              <a:rPr lang="en">
                <a:solidFill>
                  <a:srgbClr val="595959"/>
                </a:solidFill>
              </a:rPr>
              <a:t>) }}'&gt;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595959"/>
                </a:solidFill>
              </a:rPr>
              <a:t>In the Details Tab</a:t>
            </a:r>
            <a:br>
              <a:rPr b="1"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{% set varName = su.page.collectionItem %}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&lt;h1&gt;{{ varname.name }}&lt;/h1&gt;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894" name="Google Shape;3894;p21"/>
          <p:cNvSpPr txBox="1"/>
          <p:nvPr/>
        </p:nvSpPr>
        <p:spPr>
          <a:xfrm>
            <a:off x="4843200" y="1152475"/>
            <a:ext cx="3836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Example:</a:t>
            </a:r>
            <a:r>
              <a:rPr lang="en">
                <a:solidFill>
                  <a:srgbClr val="595959"/>
                </a:solidFill>
              </a:rPr>
              <a:t> 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When a visitor clicks on the name </a:t>
            </a:r>
            <a:br>
              <a:rPr lang="en">
                <a:solidFill>
                  <a:srgbClr val="595959"/>
                </a:solidFill>
              </a:rPr>
            </a:br>
            <a:r>
              <a:rPr b="1" lang="en">
                <a:solidFill>
                  <a:srgbClr val="595959"/>
                </a:solidFill>
              </a:rPr>
              <a:t>Cody</a:t>
            </a:r>
            <a:r>
              <a:rPr b="1" lang="en">
                <a:solidFill>
                  <a:srgbClr val="595959"/>
                </a:solidFill>
              </a:rPr>
              <a:t> Moser</a:t>
            </a:r>
            <a:r>
              <a:rPr lang="en">
                <a:solidFill>
                  <a:srgbClr val="595959"/>
                </a:solidFill>
              </a:rPr>
              <a:t> </a:t>
            </a:r>
            <a:r>
              <a:rPr lang="en">
                <a:solidFill>
                  <a:srgbClr val="595959"/>
                </a:solidFill>
              </a:rPr>
              <a:t>on the published page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595959"/>
                </a:solidFill>
              </a:rPr>
              <a:t>Output: </a:t>
            </a:r>
            <a:r>
              <a:rPr lang="en">
                <a:solidFill>
                  <a:srgbClr val="595959"/>
                </a:solidFill>
              </a:rPr>
              <a:t>(</a:t>
            </a:r>
            <a:r>
              <a:rPr lang="en">
                <a:solidFill>
                  <a:srgbClr val="595959"/>
                </a:solidFill>
              </a:rPr>
              <a:t>O</a:t>
            </a:r>
            <a:r>
              <a:rPr lang="en">
                <a:solidFill>
                  <a:srgbClr val="595959"/>
                </a:solidFill>
              </a:rPr>
              <a:t>n a new page)</a:t>
            </a:r>
            <a:br>
              <a:rPr lang="en">
                <a:solidFill>
                  <a:srgbClr val="595959"/>
                </a:solidFill>
              </a:rPr>
            </a:br>
            <a:r>
              <a:rPr lang="en">
                <a:solidFill>
                  <a:srgbClr val="595959"/>
                </a:solidFill>
              </a:rPr>
              <a:t>	</a:t>
            </a:r>
            <a:r>
              <a:rPr lang="en" sz="3000">
                <a:solidFill>
                  <a:srgbClr val="595959"/>
                </a:solidFill>
              </a:rPr>
              <a:t>Cody Moser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